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0"/>
  </p:notesMasterIdLst>
  <p:sldIdLst>
    <p:sldId id="256" r:id="rId2"/>
    <p:sldId id="326" r:id="rId3"/>
    <p:sldId id="327" r:id="rId4"/>
    <p:sldId id="328" r:id="rId5"/>
    <p:sldId id="329" r:id="rId6"/>
    <p:sldId id="330" r:id="rId7"/>
    <p:sldId id="362" r:id="rId8"/>
    <p:sldId id="363" r:id="rId9"/>
    <p:sldId id="331" r:id="rId10"/>
    <p:sldId id="332" r:id="rId11"/>
    <p:sldId id="334" r:id="rId12"/>
    <p:sldId id="336" r:id="rId13"/>
    <p:sldId id="356" r:id="rId14"/>
    <p:sldId id="337" r:id="rId15"/>
    <p:sldId id="364" r:id="rId16"/>
    <p:sldId id="365" r:id="rId17"/>
    <p:sldId id="338" r:id="rId18"/>
    <p:sldId id="339" r:id="rId19"/>
    <p:sldId id="357" r:id="rId20"/>
    <p:sldId id="366" r:id="rId21"/>
    <p:sldId id="368" r:id="rId22"/>
    <p:sldId id="367" r:id="rId23"/>
    <p:sldId id="370" r:id="rId24"/>
    <p:sldId id="369" r:id="rId25"/>
    <p:sldId id="345" r:id="rId26"/>
    <p:sldId id="358" r:id="rId27"/>
    <p:sldId id="346" r:id="rId28"/>
    <p:sldId id="347" r:id="rId29"/>
    <p:sldId id="349" r:id="rId30"/>
    <p:sldId id="350" r:id="rId31"/>
    <p:sldId id="359" r:id="rId32"/>
    <p:sldId id="351" r:id="rId33"/>
    <p:sldId id="352" r:id="rId34"/>
    <p:sldId id="353" r:id="rId35"/>
    <p:sldId id="360" r:id="rId36"/>
    <p:sldId id="354" r:id="rId37"/>
    <p:sldId id="361" r:id="rId38"/>
    <p:sldId id="35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8A3E"/>
    <a:srgbClr val="FF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15" autoAdjust="0"/>
    <p:restoredTop sz="94660"/>
  </p:normalViewPr>
  <p:slideViewPr>
    <p:cSldViewPr>
      <p:cViewPr varScale="1">
        <p:scale>
          <a:sx n="64" d="100"/>
          <a:sy n="64" d="100"/>
        </p:scale>
        <p:origin x="-784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552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667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tif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em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9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tiff"/><Relationship Id="rId4" Type="http://schemas.openxmlformats.org/officeDocument/2006/relationships/image" Target="../media/image10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9144000" cy="1828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6. Maxwell’s Equations In Time-Varying Fields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7e Applied EM by Ulaby and </a:t>
            </a:r>
            <a:r>
              <a:rPr lang="en-US" sz="2800" dirty="0" err="1">
                <a:solidFill>
                  <a:srgbClr val="FFFFFF"/>
                </a:solidFill>
              </a:rPr>
              <a:t>Ravaioli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a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7200"/>
            <a:ext cx="4884735" cy="4739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6-1 Solution</a:t>
            </a:r>
            <a:endParaRPr lang="en-US" sz="36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0"/>
            <a:ext cx="382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691062" cy="459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817165"/>
            <a:ext cx="4572001" cy="10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681" y="2667000"/>
            <a:ext cx="45383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32" y="0"/>
            <a:ext cx="51313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153" y="3581401"/>
            <a:ext cx="52718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7795" y="152400"/>
            <a:ext cx="3920490" cy="27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Motional EMF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5240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Magnetic force on charge </a:t>
            </a:r>
            <a:r>
              <a:rPr lang="en-US" sz="2000" i="1" dirty="0" err="1" smtClean="0">
                <a:solidFill>
                  <a:srgbClr val="FF0000"/>
                </a:solidFill>
              </a:rPr>
              <a:t>q</a:t>
            </a:r>
            <a:r>
              <a:rPr lang="en-US" sz="2000" dirty="0" smtClean="0">
                <a:solidFill>
                  <a:srgbClr val="FF0000"/>
                </a:solidFill>
              </a:rPr>
              <a:t> moving with velocity </a:t>
            </a:r>
            <a:r>
              <a:rPr lang="en-US" sz="2000" b="1" dirty="0" err="1" smtClean="0">
                <a:solidFill>
                  <a:srgbClr val="FF0000"/>
                </a:solidFill>
              </a:rPr>
              <a:t>u</a:t>
            </a:r>
            <a:r>
              <a:rPr lang="en-US" sz="2000" dirty="0" smtClean="0">
                <a:solidFill>
                  <a:srgbClr val="FF0000"/>
                </a:solidFill>
              </a:rPr>
              <a:t> in a magnetic field </a:t>
            </a:r>
            <a:r>
              <a:rPr lang="en-US" sz="2000" b="1" dirty="0" smtClean="0">
                <a:solidFill>
                  <a:srgbClr val="FF0000"/>
                </a:solidFill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07414"/>
            <a:ext cx="1667828" cy="29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39348"/>
            <a:ext cx="4724400" cy="352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4254102"/>
            <a:ext cx="5257800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590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This magnetic force is equivalent to the electrical force that would be exerted on the particle by the electric field </a:t>
            </a:r>
            <a:r>
              <a:rPr lang="en-US" sz="2000" dirty="0" err="1" smtClean="0">
                <a:solidFill>
                  <a:srgbClr val="FF0000"/>
                </a:solidFill>
              </a:rPr>
              <a:t>Em</a:t>
            </a:r>
            <a:r>
              <a:rPr lang="en-US" sz="2000" dirty="0" smtClean="0">
                <a:solidFill>
                  <a:srgbClr val="FF0000"/>
                </a:solidFill>
              </a:rPr>
              <a:t> given by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" y="4343400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This, in turn, induces a voltage difference between ends 1 and 2, with end 2 being at the higher potential. The induced voltage is called a </a:t>
            </a:r>
            <a:r>
              <a:rPr lang="en-US" sz="2000" b="1" i="1" dirty="0" smtClean="0">
                <a:solidFill>
                  <a:srgbClr val="FF0000"/>
                </a:solidFill>
              </a:rPr>
              <a:t>motional </a:t>
            </a:r>
            <a:r>
              <a:rPr lang="en-US" sz="2000" b="1" i="1" dirty="0" err="1" smtClean="0">
                <a:solidFill>
                  <a:srgbClr val="FF0000"/>
                </a:solidFill>
              </a:rPr>
              <a:t>emf</a:t>
            </a:r>
            <a:r>
              <a:rPr lang="en-US" sz="2000" b="1" i="1" dirty="0" smtClean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eq6.23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581400"/>
            <a:ext cx="2209800" cy="871471"/>
          </a:xfrm>
          <a:prstGeom prst="rect">
            <a:avLst/>
          </a:prstGeom>
        </p:spPr>
      </p:pic>
      <p:pic>
        <p:nvPicPr>
          <p:cNvPr id="14" name="Picture 13" descr="eq6.24.tiff"/>
          <p:cNvPicPr>
            <a:picLocks noChangeAspect="1"/>
          </p:cNvPicPr>
          <p:nvPr/>
        </p:nvPicPr>
        <p:blipFill>
          <a:blip r:embed="rId7"/>
          <a:srcRect t="11884"/>
          <a:stretch>
            <a:fillRect/>
          </a:stretch>
        </p:blipFill>
        <p:spPr>
          <a:xfrm>
            <a:off x="0" y="5643578"/>
            <a:ext cx="4495800" cy="1059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55954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from 1 to 2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73065" y="6489724"/>
          <a:ext cx="712787" cy="368300"/>
        </p:xfrm>
        <a:graphic>
          <a:graphicData uri="http://schemas.openxmlformats.org/presentationml/2006/ole">
            <p:oleObj spid="_x0000_s1026" name="公式" r:id="rId8" imgW="419040" imgH="215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Motional EMF</a:t>
            </a:r>
            <a:endParaRPr lang="en-US" dirty="0"/>
          </a:p>
        </p:txBody>
      </p:sp>
      <p:pic>
        <p:nvPicPr>
          <p:cNvPr id="4" name="Content Placeholder 3" descr="sta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1" r="-25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6-3: </a:t>
            </a:r>
            <a:r>
              <a:rPr lang="en-US" sz="3600" dirty="0" smtClean="0">
                <a:solidFill>
                  <a:srgbClr val="FF0000"/>
                </a:solidFill>
              </a:rPr>
              <a:t>Sliding Bar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q6.27a.tiff"/>
          <p:cNvPicPr>
            <a:picLocks noChangeAspect="1"/>
          </p:cNvPicPr>
          <p:nvPr/>
        </p:nvPicPr>
        <p:blipFill rotWithShape="1">
          <a:blip r:embed="rId4"/>
          <a:srcRect t="7953" r="34621" b="47471"/>
          <a:stretch/>
        </p:blipFill>
        <p:spPr>
          <a:xfrm>
            <a:off x="55143" y="3121351"/>
            <a:ext cx="3240025" cy="928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length of the loop is related to </a:t>
            </a:r>
            <a:r>
              <a:rPr lang="en-US" sz="2000" i="1" dirty="0" err="1" smtClean="0">
                <a:solidFill>
                  <a:srgbClr val="FF0000"/>
                </a:solidFill>
              </a:rPr>
              <a:t>u</a:t>
            </a:r>
            <a:r>
              <a:rPr lang="en-US" sz="2000" i="1" dirty="0" smtClean="0">
                <a:solidFill>
                  <a:srgbClr val="FF0000"/>
                </a:solidFill>
              </a:rPr>
              <a:t> by x</a:t>
            </a:r>
            <a:r>
              <a:rPr lang="en-US" sz="1400" i="1" dirty="0" smtClean="0">
                <a:solidFill>
                  <a:srgbClr val="FF0000"/>
                </a:solidFill>
              </a:rPr>
              <a:t>0</a:t>
            </a:r>
            <a:r>
              <a:rPr lang="en-US" sz="2000" i="1" dirty="0" smtClean="0">
                <a:solidFill>
                  <a:srgbClr val="FF0000"/>
                </a:solidFill>
              </a:rPr>
              <a:t> = </a:t>
            </a:r>
            <a:r>
              <a:rPr lang="en-US" sz="2000" i="1" dirty="0" err="1" smtClean="0">
                <a:solidFill>
                  <a:srgbClr val="FF0000"/>
                </a:solidFill>
              </a:rPr>
              <a:t>ut</a:t>
            </a:r>
            <a:r>
              <a:rPr lang="en-US" sz="2000" i="1" dirty="0" smtClean="0">
                <a:solidFill>
                  <a:srgbClr val="FF0000"/>
                </a:solidFill>
              </a:rPr>
              <a:t>. Hence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 descr="eq6.27.tiff"/>
          <p:cNvPicPr>
            <a:picLocks noChangeAspect="1"/>
          </p:cNvPicPr>
          <p:nvPr/>
        </p:nvPicPr>
        <p:blipFill rotWithShape="1">
          <a:blip r:embed="rId5"/>
          <a:srcRect t="28374" b="29064"/>
          <a:stretch/>
        </p:blipFill>
        <p:spPr>
          <a:xfrm>
            <a:off x="204216" y="6237647"/>
            <a:ext cx="3200399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 smtClean="0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5" y="1168591"/>
            <a:ext cx="5589000" cy="1881801"/>
          </a:xfrm>
          <a:prstGeom prst="rect">
            <a:avLst/>
          </a:prstGeom>
        </p:spPr>
      </p:pic>
      <p:pic>
        <p:nvPicPr>
          <p:cNvPr id="12" name="Picture 11" descr="eq6.27a.tiff"/>
          <p:cNvPicPr>
            <a:picLocks noChangeAspect="1"/>
          </p:cNvPicPr>
          <p:nvPr/>
        </p:nvPicPr>
        <p:blipFill rotWithShape="1">
          <a:blip r:embed="rId4"/>
          <a:srcRect l="33827" t="55986"/>
          <a:stretch/>
        </p:blipFill>
        <p:spPr>
          <a:xfrm>
            <a:off x="55143" y="4049467"/>
            <a:ext cx="3279369" cy="916423"/>
          </a:xfrm>
          <a:prstGeom prst="rect">
            <a:avLst/>
          </a:prstGeo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130" y="2898496"/>
            <a:ext cx="5360670" cy="256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33475" y="3846513"/>
          <a:ext cx="733425" cy="390525"/>
        </p:xfrm>
        <a:graphic>
          <a:graphicData uri="http://schemas.openxmlformats.org/presentationml/2006/ole">
            <p:oleObj spid="_x0000_s2050" name="公式" r:id="rId8" imgW="43164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6-3: </a:t>
            </a:r>
            <a:r>
              <a:rPr lang="en-US" sz="3600" dirty="0" smtClean="0">
                <a:solidFill>
                  <a:srgbClr val="FF0000"/>
                </a:solidFill>
              </a:rPr>
              <a:t>cont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 smtClean="0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708" y="2514600"/>
            <a:ext cx="5003292" cy="23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1000" y="16348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Faraday’s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76271"/>
            <a:ext cx="3531938" cy="170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72074"/>
            <a:ext cx="4968000" cy="591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034" y="5857892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same as the result obtained by the motional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emf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expression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81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22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6-4: </a:t>
            </a:r>
            <a:r>
              <a:rPr lang="en-US" sz="3600" dirty="0" smtClean="0">
                <a:solidFill>
                  <a:srgbClr val="FF0000"/>
                </a:solidFill>
              </a:rPr>
              <a:t>Moving Loop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5589000" cy="134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97"/>
            <a:ext cx="5550188" cy="84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12" y="1634813"/>
            <a:ext cx="3500888" cy="227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911080"/>
            <a:ext cx="4968000" cy="13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22600"/>
            <a:ext cx="3842438" cy="36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" y="6019800"/>
            <a:ext cx="5472563" cy="358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958679"/>
            <a:ext cx="3570750" cy="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38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3886200"/>
            <a:ext cx="43586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6.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2343150"/>
          </a:xfrm>
          <a:prstGeom prst="rect">
            <a:avLst/>
          </a:prstGeom>
        </p:spPr>
      </p:pic>
      <p:pic>
        <p:nvPicPr>
          <p:cNvPr id="6" name="Picture 5" descr="b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3697"/>
            <a:ext cx="1524000" cy="900854"/>
          </a:xfrm>
          <a:prstGeom prst="rect">
            <a:avLst/>
          </a:prstGeom>
        </p:spPr>
      </p:pic>
      <p:pic>
        <p:nvPicPr>
          <p:cNvPr id="7" name="Picture 6" descr="v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45" y="1981200"/>
            <a:ext cx="4617155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EM Motor/ Generator Reciprocity</a:t>
            </a:r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533400" y="5638799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Motor:  </a:t>
            </a:r>
            <a:r>
              <a:rPr lang="en-US" sz="2400" dirty="0" smtClean="0"/>
              <a:t>Electrical to mechanical energy conversion</a:t>
            </a:r>
            <a:endParaRPr lang="en-US" sz="2400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5155142" y="5638800"/>
            <a:ext cx="36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Generator</a:t>
            </a:r>
            <a:r>
              <a:rPr lang="en-US" sz="2400" dirty="0" smtClean="0"/>
              <a:t>:  Mechanical to electrical energy conversion</a:t>
            </a:r>
            <a:endParaRPr lang="en-US" sz="24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441" y="1685925"/>
            <a:ext cx="4061959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4024177" cy="34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153400" cy="990600"/>
          </a:xfrm>
        </p:spPr>
        <p:txBody>
          <a:bodyPr/>
          <a:lstStyle/>
          <a:p>
            <a:r>
              <a:rPr lang="en-US" dirty="0" smtClean="0"/>
              <a:t>EM Generator EMF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1524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As the loop rotates with an angular velocity </a:t>
            </a:r>
            <a:r>
              <a:rPr lang="en-US" sz="2000" i="1" dirty="0" err="1" smtClean="0">
                <a:solidFill>
                  <a:srgbClr val="FF0000"/>
                </a:solidFill>
              </a:rPr>
              <a:t>ω</a:t>
            </a:r>
            <a:r>
              <a:rPr lang="en-US" sz="2000" i="1" dirty="0" smtClean="0">
                <a:solidFill>
                  <a:srgbClr val="FF0000"/>
                </a:solidFill>
              </a:rPr>
              <a:t> about its own </a:t>
            </a:r>
            <a:r>
              <a:rPr lang="en-US" sz="2000" dirty="0" smtClean="0">
                <a:solidFill>
                  <a:srgbClr val="FF0000"/>
                </a:solidFill>
              </a:rPr>
              <a:t>axis, segment 1–2 moves with velocity </a:t>
            </a:r>
            <a:r>
              <a:rPr lang="en-US" sz="2000" b="1" dirty="0" err="1" smtClean="0">
                <a:solidFill>
                  <a:srgbClr val="FF0000"/>
                </a:solidFill>
              </a:rPr>
              <a:t>u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given by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 descr="eq6.3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1142999" cy="786160"/>
          </a:xfrm>
          <a:prstGeom prst="rect">
            <a:avLst/>
          </a:prstGeom>
        </p:spPr>
      </p:pic>
      <p:pic>
        <p:nvPicPr>
          <p:cNvPr id="8" name="Picture 7" descr="eq6.3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00400"/>
            <a:ext cx="1676400" cy="609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66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Also: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3810000"/>
            <a:ext cx="46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Segment 3-4 moves with velocity –</a:t>
            </a:r>
            <a:r>
              <a:rPr lang="en-US" sz="2000" b="1" dirty="0" err="1" smtClean="0">
                <a:solidFill>
                  <a:srgbClr val="FF0000"/>
                </a:solidFill>
              </a:rPr>
              <a:t>u</a:t>
            </a:r>
            <a:r>
              <a:rPr lang="en-US" sz="2000" dirty="0" smtClean="0">
                <a:solidFill>
                  <a:srgbClr val="FF0000"/>
                </a:solidFill>
              </a:rPr>
              <a:t>. Hence: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1" name="Picture 10" descr="eq6.3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26719"/>
            <a:ext cx="3886200" cy="2631281"/>
          </a:xfrm>
          <a:prstGeom prst="rect">
            <a:avLst/>
          </a:prstGeom>
        </p:spPr>
      </p:pic>
      <p:pic>
        <p:nvPicPr>
          <p:cNvPr id="12" name="Picture 11" descr="eq6.34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10000" cy="618884"/>
          </a:xfrm>
          <a:prstGeom prst="rect">
            <a:avLst/>
          </a:prstGeom>
        </p:spPr>
      </p:pic>
      <p:pic>
        <p:nvPicPr>
          <p:cNvPr id="13" name="Picture 12" descr="eq6.35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724400"/>
            <a:ext cx="1676399" cy="631280"/>
          </a:xfrm>
          <a:prstGeom prst="rect">
            <a:avLst/>
          </a:prstGeom>
        </p:spPr>
      </p:pic>
      <p:pic>
        <p:nvPicPr>
          <p:cNvPr id="14" name="Picture 13" descr="eq6.36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86400"/>
            <a:ext cx="4529138" cy="74260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 Overview</a:t>
            </a:r>
            <a:endParaRPr lang="en-US" dirty="0"/>
          </a:p>
        </p:txBody>
      </p:sp>
      <p:pic>
        <p:nvPicPr>
          <p:cNvPr id="4" name="Content Placeholder 3" descr="ch6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2885" b="-12885"/>
          <a:stretch>
            <a:fillRect/>
          </a:stretch>
        </p:blipFill>
        <p:spPr>
          <a:xfrm>
            <a:off x="304800" y="1295400"/>
            <a:ext cx="8683752" cy="47882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Moving Conductor in </a:t>
            </a:r>
            <a:r>
              <a:rPr lang="en-US" dirty="0"/>
              <a:t>Time-Varying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828800"/>
            <a:ext cx="4657500" cy="25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5330250" cy="995866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84198" y="4446344"/>
            <a:ext cx="457200" cy="8294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45598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01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6-6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413" y="733044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Rectangle 7"/>
              <p:cNvSpPr/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67957"/>
            <a:ext cx="1966500" cy="400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36580" r="1679"/>
          <a:stretch/>
        </p:blipFill>
        <p:spPr>
          <a:xfrm>
            <a:off x="304801" y="3463108"/>
            <a:ext cx="4800600" cy="21055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Rectangle 10"/>
              <p:cNvSpPr/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5349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44" y="5183346"/>
            <a:ext cx="6050756" cy="164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Current Continuity Equation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" y="2815904"/>
            <a:ext cx="3200400" cy="9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" y="3870171"/>
            <a:ext cx="2819400" cy="85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" y="4876800"/>
            <a:ext cx="4310063" cy="8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1713" y="1524000"/>
            <a:ext cx="442608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1544" y="1834921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Current I out of a volume is equal to rate of decrease of charge Q contained in that volume: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6020594"/>
            <a:ext cx="25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Used Divergence Theorem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1219200" y="58674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2923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7706" t="4632" r="28217" b="49045"/>
          <a:stretch/>
        </p:blipFill>
        <p:spPr bwMode="auto">
          <a:xfrm>
            <a:off x="685800" y="1600200"/>
            <a:ext cx="3394353" cy="9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Current Continuity Equation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" y="2838266"/>
            <a:ext cx="1345500" cy="36213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80" y="1600200"/>
            <a:ext cx="303371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632307"/>
            <a:ext cx="4264200" cy="79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32" y="4204131"/>
            <a:ext cx="3376688" cy="219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400" y="3541944"/>
            <a:ext cx="4015800" cy="6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37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Ampère’s </a:t>
            </a:r>
            <a:r>
              <a:rPr lang="en-US" dirty="0" smtClean="0"/>
              <a:t>Law for Dynamic Fields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6446" r="26959" b="47684"/>
          <a:stretch/>
        </p:blipFill>
        <p:spPr bwMode="auto">
          <a:xfrm>
            <a:off x="457200" y="3505200"/>
            <a:ext cx="3588264" cy="109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8424" r="65384" b="39764"/>
          <a:stretch/>
        </p:blipFill>
        <p:spPr bwMode="auto">
          <a:xfrm>
            <a:off x="612648" y="1741408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/>
              <p:cNvSpPr txBox="1"/>
              <p:nvPr/>
            </p:nvSpPr>
            <p:spPr>
              <a:xfrm>
                <a:off x="566222" y="2226408"/>
                <a:ext cx="2460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2226408"/>
                <a:ext cx="246073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228" r="-3218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8" name="TextBox 17"/>
              <p:cNvSpPr txBox="1"/>
              <p:nvPr/>
            </p:nvSpPr>
            <p:spPr>
              <a:xfrm>
                <a:off x="566222" y="2752187"/>
                <a:ext cx="118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2752187"/>
                <a:ext cx="118301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670" r="-7732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29384" y="2697166"/>
            <a:ext cx="312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True for static fields, but not for dynamic fields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37360" t="23729" r="48947" b="69491"/>
          <a:stretch/>
        </p:blipFill>
        <p:spPr bwMode="auto">
          <a:xfrm>
            <a:off x="515827" y="5398159"/>
            <a:ext cx="1565241" cy="48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7" cstate="print"/>
          <a:srcRect l="11972" t="17135" r="22511" b="60057"/>
          <a:stretch/>
        </p:blipFill>
        <p:spPr bwMode="auto">
          <a:xfrm>
            <a:off x="4824954" y="4981745"/>
            <a:ext cx="4319046" cy="7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21" name="TextBox 20"/>
              <p:cNvSpPr txBox="1"/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" name="TextBox 21"/>
              <p:cNvSpPr txBox="1"/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 rot="2710542">
            <a:off x="4679369" y="5563678"/>
            <a:ext cx="326136" cy="63223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6266" y="6116399"/>
            <a:ext cx="25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Added by Maxwell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71861" y="59668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527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Displacement Current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399" y="4475123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term is conduction current </a:t>
            </a:r>
            <a:r>
              <a:rPr lang="en-US" i="1" dirty="0" smtClean="0"/>
              <a:t>I</a:t>
            </a:r>
            <a:r>
              <a:rPr lang="en-US" baseline="-25000" dirty="0" smtClean="0"/>
              <a:t>C</a:t>
            </a:r>
            <a:endParaRPr lang="en-US" baseline="-25000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27180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49036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term must represent a current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7848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1531" y="5269468"/>
            <a:ext cx="364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Application of Stokes’s theorem gives: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17106"/>
          <a:stretch/>
        </p:blipFill>
        <p:spPr bwMode="auto">
          <a:xfrm>
            <a:off x="170296" y="1585436"/>
            <a:ext cx="6226016" cy="25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715000"/>
            <a:ext cx="4190999" cy="81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3783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Displacement Current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2678668"/>
            <a:ext cx="339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Define the displacement current as: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9800" y="3085332"/>
            <a:ext cx="2943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displacement current does not involve real charges;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 is an equivalent current that depends 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628188"/>
            <a:ext cx="43357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85332"/>
            <a:ext cx="58826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991849"/>
            <a:ext cx="609600" cy="25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689848" cy="990600"/>
          </a:xfrm>
        </p:spPr>
        <p:txBody>
          <a:bodyPr/>
          <a:lstStyle/>
          <a:p>
            <a:r>
              <a:rPr lang="en-US" dirty="0" smtClean="0"/>
              <a:t>Capacitor Circuit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Given:</a:t>
            </a:r>
            <a:r>
              <a:rPr lang="en-US" dirty="0" smtClean="0"/>
              <a:t>  Wires are perfect conductors and capacitor insulator material is perfect dielectric.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2971800"/>
            <a:ext cx="16078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Surface </a:t>
            </a:r>
            <a:r>
              <a:rPr lang="en-US" i="1" dirty="0" smtClean="0">
                <a:solidFill>
                  <a:srgbClr val="FF0000"/>
                </a:solidFill>
              </a:rPr>
              <a:t>S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</a:p>
          <a:p>
            <a:endParaRPr lang="en-US" dirty="0" smtClean="0"/>
          </a:p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1c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1d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D</a:t>
            </a:r>
            <a:r>
              <a:rPr lang="en-US" dirty="0" smtClean="0"/>
              <a:t> = 0 in perfect conductor)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2133600"/>
            <a:ext cx="3243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Surface </a:t>
            </a:r>
            <a:r>
              <a:rPr lang="en-US" i="1" dirty="0" smtClean="0">
                <a:solidFill>
                  <a:srgbClr val="FF0000"/>
                </a:solidFill>
              </a:rPr>
              <a:t>S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2d</a:t>
            </a:r>
          </a:p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i="1" dirty="0" smtClean="0"/>
              <a:t>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/>
              <a:t> (perfect </a:t>
            </a:r>
            <a:r>
              <a:rPr lang="en-US" dirty="0"/>
              <a:t>dielectric </a:t>
            </a:r>
            <a:r>
              <a:rPr lang="el-GR" i="1" dirty="0" smtClean="0"/>
              <a:t>σ</a:t>
            </a:r>
            <a:r>
              <a:rPr lang="en-US" i="1" dirty="0" smtClean="0"/>
              <a:t> </a:t>
            </a:r>
            <a:r>
              <a:rPr lang="en-US" dirty="0" smtClean="0"/>
              <a:t>= 0</a:t>
            </a:r>
            <a:r>
              <a:rPr lang="en-US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6475" y="62805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Conclusion: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9673"/>
            <a:ext cx="5181600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86686"/>
            <a:ext cx="4267200" cy="47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4976486"/>
            <a:ext cx="838200" cy="2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300146"/>
            <a:ext cx="2286000" cy="5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962400"/>
            <a:ext cx="3471863" cy="210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6324600"/>
            <a:ext cx="1086750" cy="2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5334000"/>
            <a:ext cx="49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the continuity of total current flow through the circuit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displacement current does not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free charges, it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behaves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a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current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06475" y="6298095"/>
            <a:ext cx="1883849" cy="4002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0126" y="6498209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p298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28500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313475"/>
            <a:ext cx="5029200" cy="12491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Conditions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722024"/>
            <a:ext cx="9121775" cy="292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Maxwell’s Equations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74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this chapter, we will examine Faraday’s and </a:t>
            </a:r>
            <a:r>
              <a:rPr lang="en-US" sz="2400" dirty="0" err="1" smtClean="0">
                <a:solidFill>
                  <a:srgbClr val="FF0000"/>
                </a:solidFill>
              </a:rPr>
              <a:t>Ampère’s</a:t>
            </a:r>
            <a:r>
              <a:rPr lang="en-US" sz="2400" dirty="0" smtClean="0">
                <a:solidFill>
                  <a:srgbClr val="FF0000"/>
                </a:solidFill>
              </a:rPr>
              <a:t> laws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804" y="1600200"/>
            <a:ext cx="723439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 smtClean="0"/>
              <a:t>Charge Dissipation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Question 1:</a:t>
            </a:r>
            <a:r>
              <a:rPr lang="en-US" dirty="0" smtClean="0"/>
              <a:t>  What happens if you place a certain amount of free charge inside of a material?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Answer:</a:t>
            </a:r>
            <a:r>
              <a:rPr lang="en-US" dirty="0" smtClean="0"/>
              <a:t>  The charge will move to the surface of the material, thereby returning its interior to a neutral state.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Question 2:</a:t>
            </a:r>
            <a:r>
              <a:rPr lang="en-US" dirty="0" smtClean="0"/>
              <a:t>  How fast will this happen?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Answer:</a:t>
            </a:r>
            <a:r>
              <a:rPr lang="en-US" dirty="0" smtClean="0"/>
              <a:t>  It depends on the material; in a good conductor, the charge dissipates in less than a </a:t>
            </a:r>
            <a:r>
              <a:rPr lang="en-US" dirty="0" err="1" smtClean="0"/>
              <a:t>femtosecond</a:t>
            </a:r>
            <a:r>
              <a:rPr lang="en-US" dirty="0" smtClean="0"/>
              <a:t>, whereas in a good dielectric, the process may take several hours.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5181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1" name="Content Placeholder 10" descr="eq6.60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3906" t="2306" r="-3906"/>
          <a:stretch/>
        </p:blipFill>
        <p:spPr>
          <a:xfrm>
            <a:off x="1321695" y="3505200"/>
            <a:ext cx="5993505" cy="3228630"/>
          </a:xfrm>
        </p:spPr>
      </p:pic>
      <p:sp>
        <p:nvSpPr>
          <p:cNvPr id="13" name="TextBox 12"/>
          <p:cNvSpPr txBox="1"/>
          <p:nvPr/>
        </p:nvSpPr>
        <p:spPr>
          <a:xfrm>
            <a:off x="2455392" y="3124200"/>
            <a:ext cx="37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Derivation of charge density equation: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400"/>
            <a:ext cx="9144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4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 of Charge Dissipation Equation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181600"/>
            <a:ext cx="159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copper: 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Picture 7" descr="tc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257800"/>
            <a:ext cx="2667000" cy="381000"/>
          </a:xfrm>
          <a:prstGeom prst="rect">
            <a:avLst/>
          </a:prstGeom>
        </p:spPr>
      </p:pic>
      <p:pic>
        <p:nvPicPr>
          <p:cNvPr id="9" name="Picture 8" descr="tmi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5943601"/>
            <a:ext cx="2293883" cy="457200"/>
          </a:xfrm>
          <a:prstGeom prst="rect">
            <a:avLst/>
          </a:prstGeom>
        </p:spPr>
      </p:pic>
      <p:pic>
        <p:nvPicPr>
          <p:cNvPr id="12" name="Picture 11" descr="eq6.6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5" y="2897263"/>
            <a:ext cx="6972674" cy="1905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71" y="5867400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mica: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0600" y="5943600"/>
            <a:ext cx="152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 15 hours</a:t>
            </a:r>
            <a:endParaRPr lang="en-US" sz="2400" dirty="0"/>
          </a:p>
        </p:txBody>
      </p:sp>
      <p:pic>
        <p:nvPicPr>
          <p:cNvPr id="18" name="Content Placeholder 17" descr="eq6.60.tiff"/>
          <p:cNvPicPr>
            <a:picLocks noGrp="1" noChangeAspect="1"/>
          </p:cNvPicPr>
          <p:nvPr>
            <p:ph sz="quarter" idx="1"/>
          </p:nvPr>
        </p:nvPicPr>
        <p:blipFill>
          <a:blip r:embed="rId5"/>
          <a:srcRect t="-4562" b="-4562"/>
          <a:stretch>
            <a:fillRect/>
          </a:stretch>
        </p:blipFill>
        <p:spPr>
          <a:xfrm>
            <a:off x="385585" y="1589263"/>
            <a:ext cx="2209800" cy="12184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Potentials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1" y="2286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1752600"/>
            <a:ext cx="1722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Static condition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239869"/>
            <a:ext cx="20217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Dynamic condition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724400"/>
            <a:ext cx="4567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Dynamic condition with propagation delay: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4736068"/>
            <a:ext cx="4561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Similarly, for the magnetic vector potential: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209800"/>
            <a:ext cx="2666999" cy="79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81400"/>
            <a:ext cx="307749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8169" y="152400"/>
            <a:ext cx="513859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257800"/>
            <a:ext cx="44706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5257800"/>
            <a:ext cx="4242953" cy="77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Harmonic Potentials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87269"/>
            <a:ext cx="53128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If charges and currents vary </a:t>
            </a:r>
            <a:r>
              <a:rPr lang="en-US" sz="2000" dirty="0" err="1" smtClean="0">
                <a:solidFill>
                  <a:srgbClr val="FF0000"/>
                </a:solidFill>
              </a:rPr>
              <a:t>sinusoidally</a:t>
            </a:r>
            <a:r>
              <a:rPr lang="en-US" sz="2000" dirty="0" smtClean="0">
                <a:solidFill>
                  <a:srgbClr val="FF0000"/>
                </a:solidFill>
              </a:rPr>
              <a:t> with time: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0"/>
            <a:ext cx="3008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we can use </a:t>
            </a:r>
            <a:r>
              <a:rPr lang="en-US" sz="2000" dirty="0" err="1" smtClean="0">
                <a:solidFill>
                  <a:srgbClr val="FF0000"/>
                </a:solidFill>
              </a:rPr>
              <a:t>phasor</a:t>
            </a:r>
            <a:r>
              <a:rPr lang="en-US" sz="2000" dirty="0" smtClean="0">
                <a:solidFill>
                  <a:srgbClr val="FF0000"/>
                </a:solidFill>
              </a:rPr>
              <a:t> notation: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3276600"/>
            <a:ext cx="59380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with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038600"/>
            <a:ext cx="368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Expressions for potentials become: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4000" y="3212068"/>
            <a:ext cx="3164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Maxwell’s equations become: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0600" y="1828800"/>
            <a:ext cx="61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Also: 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935846"/>
            <a:ext cx="3200399" cy="32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2667000"/>
            <a:ext cx="297350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1" y="3657600"/>
            <a:ext cx="216130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419600"/>
            <a:ext cx="393859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504034"/>
            <a:ext cx="3429000" cy="93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00" y="1717484"/>
            <a:ext cx="3429000" cy="5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1" y="2438400"/>
            <a:ext cx="1447800" cy="57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41069" y="3733801"/>
            <a:ext cx="289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24400" y="5029200"/>
            <a:ext cx="4331853" cy="72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00600" y="6096000"/>
            <a:ext cx="762000" cy="56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-1"/>
            <a:ext cx="5397439" cy="6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0"/>
            <a:ext cx="43004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649508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153400" cy="990600"/>
          </a:xfrm>
        </p:spPr>
        <p:txBody>
          <a:bodyPr/>
          <a:lstStyle/>
          <a:p>
            <a:r>
              <a:rPr lang="en-US" dirty="0" smtClean="0"/>
              <a:t>Example 6-8 cont.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762000"/>
            <a:ext cx="5410200" cy="605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6-8 cont.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2059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855258"/>
            <a:ext cx="9067800" cy="433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8600"/>
            <a:ext cx="4495799" cy="990600"/>
          </a:xfrm>
        </p:spPr>
        <p:txBody>
          <a:bodyPr/>
          <a:lstStyle/>
          <a:p>
            <a:r>
              <a:rPr lang="en-US" dirty="0" smtClean="0"/>
              <a:t>Electromotive Force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828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Electromotive force (voltage) induced by time-varying magnetic flux: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2590800"/>
            <a:ext cx="4191000" cy="82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95800"/>
            <a:ext cx="7496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972" y="228600"/>
            <a:ext cx="44998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4357686" y="4857760"/>
            <a:ext cx="1890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types of EMF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03" y="1752600"/>
            <a:ext cx="76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62600" y="2819400"/>
            <a:ext cx="15240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264152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Stationary Loop in Time-Varying </a:t>
            </a:r>
            <a:r>
              <a:rPr lang="en-US" sz="3600" b="1" dirty="0" smtClean="0"/>
              <a:t>B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37529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984712" cy="147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14328"/>
            <a:ext cx="4114800" cy="489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04276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531" y="685800"/>
            <a:ext cx="4963469" cy="5221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86512" y="2571744"/>
            <a:ext cx="857256" cy="860148"/>
          </a:xfrm>
          <a:prstGeom prst="ellipse">
            <a:avLst/>
          </a:prstGeom>
          <a:solidFill>
            <a:srgbClr val="FFFF00">
              <a:alpha val="1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b="11673"/>
          <a:stretch>
            <a:fillRect/>
          </a:stretch>
        </p:blipFill>
        <p:spPr>
          <a:xfrm>
            <a:off x="4875654" y="1676400"/>
            <a:ext cx="4171950" cy="432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284"/>
          <a:stretch/>
        </p:blipFill>
        <p:spPr>
          <a:xfrm>
            <a:off x="369568" y="1676400"/>
            <a:ext cx="417195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Lenz’s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8" y="6039018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58349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1800" y="204516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05428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47544" y="264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67000" y="277399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95600" y="291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292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52800" y="282103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265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24101" y="3083137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297180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rved Right Arrow 10"/>
          <p:cNvSpPr/>
          <p:nvPr/>
        </p:nvSpPr>
        <p:spPr>
          <a:xfrm flipV="1">
            <a:off x="1676400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56401" y="1583495"/>
            <a:ext cx="17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851899" y="3084066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77031" y="293421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rved Right Arrow 36"/>
          <p:cNvSpPr/>
          <p:nvPr/>
        </p:nvSpPr>
        <p:spPr>
          <a:xfrm>
            <a:off x="6204202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9202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93737" y="1928802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774686" y="23076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flipH="1">
            <a:off x="7245577" y="1908000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226526" y="23004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76491" y="258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95947" y="272125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24547" y="285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653147" y="286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881747" y="276829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0347" y="259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24" y="6000768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ind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serves to oppose the 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and not necessarily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itself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6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35" grpId="0" animBg="1"/>
      <p:bldP spid="36" grpId="0"/>
      <p:bldP spid="37" grpId="0" animBg="1"/>
      <p:bldP spid="38" grpId="0"/>
      <p:bldP spid="20" grpId="0" animBg="1"/>
      <p:bldP spid="45" grpId="0" animBg="1"/>
      <p:bldP spid="4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Faraday’s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7002"/>
          <a:stretch/>
        </p:blipFill>
        <p:spPr bwMode="auto">
          <a:xfrm>
            <a:off x="2686050" y="2948664"/>
            <a:ext cx="2971800" cy="110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4605750" cy="7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91200"/>
            <a:ext cx="2070000" cy="10217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8640" y="2363266"/>
            <a:ext cx="440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link between 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92" y="2971799"/>
            <a:ext cx="3105000" cy="10605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53308"/>
          <a:stretch/>
        </p:blipFill>
        <p:spPr>
          <a:xfrm>
            <a:off x="162212" y="4409859"/>
            <a:ext cx="4171950" cy="228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14720" y="4055469"/>
            <a:ext cx="328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of Faraday’s law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86400"/>
            <a:ext cx="3881250" cy="1008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37009" y="477093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Stokes’s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248400" y="4673611"/>
            <a:ext cx="381000" cy="77908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22"/>
          <p:cNvSpPr/>
          <p:nvPr/>
        </p:nvSpPr>
        <p:spPr>
          <a:xfrm rot="7623162">
            <a:off x="3743229" y="1104520"/>
            <a:ext cx="381000" cy="56318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60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124200"/>
            <a:ext cx="533833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562600" cy="2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48040"/>
            <a:ext cx="5410200" cy="13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34400" y="6477000"/>
            <a:ext cx="66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36287</TotalTime>
  <Words>673</Words>
  <Application>Microsoft Office PowerPoint</Application>
  <PresentationFormat>全屏显示(4:3)</PresentationFormat>
  <Paragraphs>127</Paragraphs>
  <Slides>38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0" baseType="lpstr">
      <vt:lpstr>Median</vt:lpstr>
      <vt:lpstr>Microsoft 公式 3.0</vt:lpstr>
      <vt:lpstr>6. Maxwell’s Equations In Time-Varying Fields</vt:lpstr>
      <vt:lpstr>Chapter 6 Overview</vt:lpstr>
      <vt:lpstr>Maxwell’s Equations</vt:lpstr>
      <vt:lpstr>Electromotive Force</vt:lpstr>
      <vt:lpstr>Three types of EMF</vt:lpstr>
      <vt:lpstr>Stationary Loop in Time-Varying B</vt:lpstr>
      <vt:lpstr>Lenz’s Law</vt:lpstr>
      <vt:lpstr>Faraday’s Law</vt:lpstr>
      <vt:lpstr>幻灯片 9</vt:lpstr>
      <vt:lpstr>Example 6-1 Solution</vt:lpstr>
      <vt:lpstr>幻灯片 11</vt:lpstr>
      <vt:lpstr>Motional EMF</vt:lpstr>
      <vt:lpstr>Motional EMF</vt:lpstr>
      <vt:lpstr>Example 6-3: Sliding Bar</vt:lpstr>
      <vt:lpstr>Example 6-3: cont.</vt:lpstr>
      <vt:lpstr>Example 6-4: Moving Loop</vt:lpstr>
      <vt:lpstr>幻灯片 17</vt:lpstr>
      <vt:lpstr>  EM Motor/ Generator Reciprocity</vt:lpstr>
      <vt:lpstr>EM Generator EMF</vt:lpstr>
      <vt:lpstr>Moving Conductor in Time-Varying Magnetic Field</vt:lpstr>
      <vt:lpstr>Example 6-6</vt:lpstr>
      <vt:lpstr>Charge Current Continuity Equation</vt:lpstr>
      <vt:lpstr>Charge Current Continuity Equation</vt:lpstr>
      <vt:lpstr>Ampère’s Law for Dynamic Fields</vt:lpstr>
      <vt:lpstr>Displacement Current</vt:lpstr>
      <vt:lpstr>Displacement Current</vt:lpstr>
      <vt:lpstr>Capacitor Circuit</vt:lpstr>
      <vt:lpstr>幻灯片 28</vt:lpstr>
      <vt:lpstr>Boundary Conditions</vt:lpstr>
      <vt:lpstr>Charge Dissipation</vt:lpstr>
      <vt:lpstr>Solution of Charge Dissipation Equation</vt:lpstr>
      <vt:lpstr>EM Potentials</vt:lpstr>
      <vt:lpstr>Time Harmonic Potentials</vt:lpstr>
      <vt:lpstr>幻灯片 34</vt:lpstr>
      <vt:lpstr>幻灯片 35</vt:lpstr>
      <vt:lpstr>Example 6-8 cont.</vt:lpstr>
      <vt:lpstr>Example 6-8 cont.</vt:lpstr>
      <vt:lpstr>Summary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Xiong</cp:lastModifiedBy>
  <cp:revision>264</cp:revision>
  <dcterms:created xsi:type="dcterms:W3CDTF">2010-03-26T14:30:33Z</dcterms:created>
  <dcterms:modified xsi:type="dcterms:W3CDTF">2017-03-10T02:00:39Z</dcterms:modified>
</cp:coreProperties>
</file>